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6" r:id="rId1"/>
  </p:sldMasterIdLst>
  <p:handoutMasterIdLst>
    <p:handoutMasterId r:id="rId17"/>
  </p:handoutMasterIdLst>
  <p:sldIdLst>
    <p:sldId id="256" r:id="rId2"/>
    <p:sldId id="270" r:id="rId3"/>
    <p:sldId id="267" r:id="rId4"/>
    <p:sldId id="266" r:id="rId5"/>
    <p:sldId id="257" r:id="rId6"/>
    <p:sldId id="258" r:id="rId7"/>
    <p:sldId id="259" r:id="rId8"/>
    <p:sldId id="260" r:id="rId9"/>
    <p:sldId id="261" r:id="rId10"/>
    <p:sldId id="263" r:id="rId11"/>
    <p:sldId id="269" r:id="rId12"/>
    <p:sldId id="268" r:id="rId13"/>
    <p:sldId id="262" r:id="rId14"/>
    <p:sldId id="264" r:id="rId15"/>
    <p:sldId id="265" r:id="rId16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45DFFBC-CAA5-4BB1-8E74-950ED766C44B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D27A7D3-B80D-4CBD-86BD-4B2D588A91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66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8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6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8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5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4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7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9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3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8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99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1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A5B0087-D80F-4D27-B149-C58661A100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D8C8519-60B3-410D-AFF8-A318D0303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324" y="241864"/>
            <a:ext cx="6172288" cy="237314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Conaway Conference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March 15-16, 2016</a:t>
            </a:r>
            <a:endParaRPr lang="en-US" sz="2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16746" y="3610864"/>
            <a:ext cx="6858000" cy="1241822"/>
          </a:xfrm>
        </p:spPr>
        <p:txBody>
          <a:bodyPr>
            <a:normAutofit/>
          </a:bodyPr>
          <a:lstStyle/>
          <a:p>
            <a:r>
              <a:rPr lang="en-US" sz="2300" b="1" dirty="0"/>
              <a:t>“A Bridge from Concept to Construction”</a:t>
            </a:r>
          </a:p>
          <a:p>
            <a:endParaRPr lang="en-US" sz="2300" b="1" dirty="0"/>
          </a:p>
          <a:p>
            <a:r>
              <a:rPr lang="en-US" sz="2300" b="1" dirty="0"/>
              <a:t>A Contractor’s Perspective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185" y="3145833"/>
            <a:ext cx="3861127" cy="217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2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4191185"/>
            <a:ext cx="7886700" cy="994172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Let’s Bid! – preparing the estimate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11025"/>
            <a:ext cx="7152419" cy="344822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Labor &amp; Equipment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Crew-based estimating – each work items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Historical production </a:t>
            </a:r>
            <a:r>
              <a:rPr lang="en-US" sz="2000" dirty="0">
                <a:solidFill>
                  <a:schemeClr val="tx1"/>
                </a:solidFill>
              </a:rPr>
              <a:t>rates – Units per LH or LH per </a:t>
            </a:r>
            <a:r>
              <a:rPr lang="en-US" sz="2000" dirty="0" smtClean="0">
                <a:solidFill>
                  <a:schemeClr val="tx1"/>
                </a:solidFill>
              </a:rPr>
              <a:t>unit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We don’t </a:t>
            </a:r>
            <a:r>
              <a:rPr lang="en-US" sz="2000" dirty="0">
                <a:solidFill>
                  <a:schemeClr val="tx1"/>
                </a:solidFill>
              </a:rPr>
              <a:t>use a Means </a:t>
            </a:r>
            <a:r>
              <a:rPr lang="en-US" sz="2000" dirty="0" smtClean="0">
                <a:solidFill>
                  <a:schemeClr val="tx1"/>
                </a:solidFill>
              </a:rPr>
              <a:t>book or ODOT average prices!!!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Estimating software such as HCSS Heavy Bid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982" y="157222"/>
            <a:ext cx="8178437" cy="52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1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4093964"/>
            <a:ext cx="7886700" cy="994172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Let’s Bid! – preparing the estimate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1106680"/>
            <a:ext cx="6457694" cy="290596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Material take-offs and communicating with suppliers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Can we get accurate quantities with the provided info?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Clarity on specifications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Contacting and recruiting subcontractors to quote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DBE subcontracting goals realistic with the work 15%/7%</a:t>
            </a:r>
          </a:p>
        </p:txBody>
      </p:sp>
    </p:spTree>
    <p:extLst>
      <p:ext uri="{BB962C8B-B14F-4D97-AF65-F5344CB8AC3E}">
        <p14:creationId xmlns:p14="http://schemas.microsoft.com/office/powerpoint/2010/main" val="274030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527" y="4546363"/>
            <a:ext cx="7886700" cy="994172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Low bid, now what?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27" y="366497"/>
            <a:ext cx="7580250" cy="4179866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Celebrate – Success rate in bidding can be between 1 in 5 to 1 in 10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Order long-lead items – sometimes even before the award!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Write purchase orders and subcontracts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Obtain special insurances – e.g. railroad protective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Develop the project schedule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Re-evaluate preliminary designs - finalize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Develop the needed shop drawings, contractor plans and submittals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Schedule and plan for the needed crews, equipment and other resources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Pre-construction meeting &amp; internal pre-job meetings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Meeting with landowners, utilities, etc.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9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335" y="4376777"/>
            <a:ext cx="7886700" cy="994172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Building the bridge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63" y="544209"/>
            <a:ext cx="6425298" cy="3660322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Partnering (Let’s work together) relationships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Its not personal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Listen to the contractor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RFI’s - timely answers and information (both ways)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Can’t catch all the issues ahead of </a:t>
            </a:r>
            <a:r>
              <a:rPr lang="en-US" sz="2000" dirty="0">
                <a:solidFill>
                  <a:schemeClr val="tx1"/>
                </a:solidFill>
              </a:rPr>
              <a:t>time – months </a:t>
            </a:r>
            <a:r>
              <a:rPr lang="en-US" sz="2000" dirty="0" smtClean="0">
                <a:solidFill>
                  <a:schemeClr val="tx1"/>
                </a:solidFill>
              </a:rPr>
              <a:t>versus </a:t>
            </a:r>
            <a:r>
              <a:rPr lang="en-US" sz="2000" dirty="0">
                <a:solidFill>
                  <a:schemeClr val="tx1"/>
                </a:solidFill>
              </a:rPr>
              <a:t>weeks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Delays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Weather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Materials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Fabricated Items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Field verification issues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42" y="3654576"/>
            <a:ext cx="4335245" cy="2438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5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1" y="4657837"/>
            <a:ext cx="7886700" cy="994172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Improving the process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701" y="532759"/>
            <a:ext cx="6659166" cy="337899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Clear answers to questions, especially in the pre-bid stage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Communicate frequently…and often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Never ever rely on designer’s “</a:t>
            </a:r>
            <a:r>
              <a:rPr lang="en-US" sz="2000" dirty="0" smtClean="0">
                <a:solidFill>
                  <a:schemeClr val="tx1"/>
                </a:solidFill>
              </a:rPr>
              <a:t>intent”</a:t>
            </a:r>
          </a:p>
          <a:p>
            <a:r>
              <a:rPr lang="en-US" sz="2000" dirty="0" smtClean="0"/>
              <a:t>Contractor </a:t>
            </a:r>
            <a:r>
              <a:rPr lang="en-US" sz="2000" dirty="0"/>
              <a:t>wants to build what you are “paying for” but not more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Mercedes S550  vs. Honda Civic LX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Adequate soils information – especially where sheeting/shoring/deep foundations or cofferdams are involved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Better plans mean more accurate, usually lower estimates/bids – less guesswork!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Better plans/specifications </a:t>
            </a:r>
            <a:r>
              <a:rPr lang="en-US" sz="2000" dirty="0" smtClean="0">
                <a:solidFill>
                  <a:schemeClr val="tx1"/>
                </a:solidFill>
              </a:rPr>
              <a:t>mean </a:t>
            </a:r>
            <a:r>
              <a:rPr lang="en-US" sz="2000" dirty="0">
                <a:solidFill>
                  <a:schemeClr val="tx1"/>
                </a:solidFill>
              </a:rPr>
              <a:t>less conflicts and disputes</a:t>
            </a:r>
          </a:p>
        </p:txBody>
      </p:sp>
      <p:pic>
        <p:nvPicPr>
          <p:cNvPr id="1026" name="Picture 2" descr="https://lh5.ggpht.com/ebSNqJtZ1BfkybmtWOPWtaJLkMqjTtTwgc6KhPpRGbX8j3Aij1rdd2hYE3HYBVLf5A=h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2985" y="902238"/>
            <a:ext cx="935832" cy="701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11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72" y="4072699"/>
            <a:ext cx="8195748" cy="994172"/>
          </a:xfrm>
        </p:spPr>
        <p:txBody>
          <a:bodyPr>
            <a:noAutofit/>
          </a:bodyPr>
          <a:lstStyle/>
          <a:p>
            <a:r>
              <a:rPr lang="en-US" b="1" cap="all" dirty="0" smtClean="0">
                <a:latin typeface="+mn-lt"/>
              </a:rPr>
              <a:t>Two perspectives:  Larger and smaller contractor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97" y="1306281"/>
            <a:ext cx="7886700" cy="3263504"/>
          </a:xfrm>
        </p:spPr>
        <p:txBody>
          <a:bodyPr>
            <a:normAutofit/>
          </a:bodyPr>
          <a:lstStyle/>
          <a:p>
            <a:r>
              <a:rPr lang="en-US" sz="2700" dirty="0"/>
              <a:t>Larger Contractor</a:t>
            </a:r>
          </a:p>
          <a:p>
            <a:pPr lvl="1"/>
            <a:r>
              <a:rPr lang="en-US" dirty="0"/>
              <a:t>Complete General Construction Company</a:t>
            </a:r>
          </a:p>
          <a:p>
            <a:pPr lvl="2"/>
            <a:r>
              <a:rPr lang="en-US" sz="1650" dirty="0"/>
              <a:t>Ashley Hoskins</a:t>
            </a:r>
          </a:p>
          <a:p>
            <a:r>
              <a:rPr lang="en-US" sz="2700" dirty="0"/>
              <a:t>Smaller Contractor</a:t>
            </a:r>
          </a:p>
          <a:p>
            <a:pPr lvl="1"/>
            <a:r>
              <a:rPr lang="en-US" dirty="0"/>
              <a:t>The Righter Company</a:t>
            </a:r>
          </a:p>
          <a:p>
            <a:pPr lvl="2"/>
            <a:r>
              <a:rPr lang="en-US" sz="1650" dirty="0"/>
              <a:t>Brad Nadolson</a:t>
            </a:r>
          </a:p>
        </p:txBody>
      </p:sp>
    </p:spTree>
    <p:extLst>
      <p:ext uri="{BB962C8B-B14F-4D97-AF65-F5344CB8AC3E}">
        <p14:creationId xmlns:p14="http://schemas.microsoft.com/office/powerpoint/2010/main" val="39395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67" y="4342482"/>
            <a:ext cx="7886700" cy="994172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About us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67" y="743520"/>
            <a:ext cx="7037785" cy="335041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Founded in 1928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Built Woody Hayes Drive bridge in 1930s and replaced in 2000s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Began overlays in 1970s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 the late 1990s, escalated to bridge rehabs and new builds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Recently average $50 million in bridge work per year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Bridge Division includes overlays, rehab of structures, new bridges, drilled shafts, retaining walls and noise walls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926" y="4848938"/>
            <a:ext cx="4179350" cy="7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7" y="4377640"/>
            <a:ext cx="5092138" cy="798632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About us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97" y="668047"/>
            <a:ext cx="6400800" cy="346471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Involved in bridge construction since 1976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Repaired, reconstructed or built 100+ bridges since 1986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Level 1, 2 &amp; 3 Bridge Prequalified with ODOT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City of Columbus Prequalified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Past &amp; Current Bridge Clients include: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ODOT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WVDOH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INDOT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Department of the Army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National Park Service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City of Columbus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Franklin County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Various other counties and municipalities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382" y="3896517"/>
            <a:ext cx="3010662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8" y="422153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sz="3700" b="1" cap="all" dirty="0">
                <a:latin typeface="+mn-lt"/>
              </a:rPr>
              <a:t>How</a:t>
            </a:r>
            <a:r>
              <a:rPr lang="en-US" sz="3700" b="1" dirty="0" smtClean="0">
                <a:latin typeface="+mn-lt"/>
              </a:rPr>
              <a:t> DOES A CONTRACTOR FIND A PROJECT</a:t>
            </a:r>
            <a:r>
              <a:rPr lang="en-US" sz="3700" b="1" dirty="0" smtClean="0">
                <a:latin typeface="+mn-lt"/>
              </a:rPr>
              <a:t>?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8" y="781940"/>
            <a:ext cx="6609160" cy="30003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“Word of mouth” from owners or designers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Forecast nights or events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Plans from owners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Websites with lists of upcoming work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Bid Advertisements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Owner websites – </a:t>
            </a:r>
            <a:r>
              <a:rPr lang="en-US" dirty="0" smtClean="0">
                <a:solidFill>
                  <a:schemeClr val="tx1"/>
                </a:solidFill>
              </a:rPr>
              <a:t>ODOT, City of Columbus or others</a:t>
            </a:r>
            <a:endParaRPr lang="en-US" dirty="0" smtClean="0">
              <a:solidFill>
                <a:schemeClr val="tx1"/>
              </a:solidFill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Accurate descriptions of the work are important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eporting services like Dodge Reports, BX Ohio or others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8" y="4589092"/>
            <a:ext cx="6400800" cy="1130300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bid or no bid?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8" y="508473"/>
            <a:ext cx="7656621" cy="4080619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Expected number of bidders (owners want more, contractors less)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Project size – does it fit?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Previous experience on the type of project (bridge)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Estimating time and resources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Previous experience with the owner &amp; designer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Project schedule and completion date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Workforce, supervisory and equipment availability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Constructability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Risks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Quality of plans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Company revenue targets &amp; current workload</a:t>
            </a:r>
          </a:p>
        </p:txBody>
      </p:sp>
    </p:spTree>
    <p:extLst>
      <p:ext uri="{BB962C8B-B14F-4D97-AF65-F5344CB8AC3E}">
        <p14:creationId xmlns:p14="http://schemas.microsoft.com/office/powerpoint/2010/main" val="40883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4460815"/>
            <a:ext cx="7331880" cy="1130300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Let’s Bid! – things that affect price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309802"/>
            <a:ext cx="8254826" cy="415101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How long do we have to put the estimate together?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Vague or conflicting plan notes – be clear – ambiguity helps contractor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Accuracy of quantities – minimize lump sum items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Quality of owner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Availability of existing plans &amp; other investigative reports and information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Subsurface Investigations - adequacy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Constructability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Plan details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Easements and Right-of-Way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Waterway permits – get them before bidding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Utility Conflicts</a:t>
            </a:r>
          </a:p>
        </p:txBody>
      </p:sp>
    </p:spTree>
    <p:extLst>
      <p:ext uri="{BB962C8B-B14F-4D97-AF65-F5344CB8AC3E}">
        <p14:creationId xmlns:p14="http://schemas.microsoft.com/office/powerpoint/2010/main" val="30087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8" y="4493960"/>
            <a:ext cx="7383156" cy="1130300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Let’s Bid! – things that affect price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8" y="499473"/>
            <a:ext cx="8118093" cy="4559637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Schedule – Is it realistic?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Overtime </a:t>
            </a:r>
            <a:r>
              <a:rPr lang="en-US" sz="2000" dirty="0">
                <a:solidFill>
                  <a:schemeClr val="tx1"/>
                </a:solidFill>
              </a:rPr>
              <a:t>p</a:t>
            </a:r>
            <a:r>
              <a:rPr lang="en-US" sz="2000" dirty="0" smtClean="0">
                <a:solidFill>
                  <a:schemeClr val="tx1"/>
                </a:solidFill>
              </a:rPr>
              <a:t>remiums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Manpower availability and quality of life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Safety issues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Liquidated damages and disincentives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Inefficiency factors with large crews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Completion dates matter for weather sensitive work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Fabrication and other material lead times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Work Sequencing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Full closure vs. half-width</a:t>
            </a:r>
          </a:p>
        </p:txBody>
      </p:sp>
    </p:spTree>
    <p:extLst>
      <p:ext uri="{BB962C8B-B14F-4D97-AF65-F5344CB8AC3E}">
        <p14:creationId xmlns:p14="http://schemas.microsoft.com/office/powerpoint/2010/main" val="17912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80" y="4574349"/>
            <a:ext cx="7886700" cy="994172"/>
          </a:xfrm>
        </p:spPr>
        <p:txBody>
          <a:bodyPr/>
          <a:lstStyle/>
          <a:p>
            <a:r>
              <a:rPr lang="en-US" b="1" cap="all" dirty="0" smtClean="0">
                <a:latin typeface="+mn-lt"/>
              </a:rPr>
              <a:t>Let’s Bid! – preparing the estimate</a:t>
            </a:r>
            <a:endParaRPr lang="en-US" b="1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421664"/>
            <a:ext cx="8143731" cy="405633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Pre-bid meetings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Site visit or visits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Access – is it suitable for the work required?</a:t>
            </a:r>
          </a:p>
          <a:p>
            <a:r>
              <a:rPr lang="en-US" sz="2000" dirty="0">
                <a:solidFill>
                  <a:schemeClr val="tx1"/>
                </a:solidFill>
              </a:rPr>
              <a:t>Understanding the work </a:t>
            </a:r>
            <a:r>
              <a:rPr lang="en-US" sz="2000" dirty="0" smtClean="0">
                <a:solidFill>
                  <a:schemeClr val="tx1"/>
                </a:solidFill>
              </a:rPr>
              <a:t>– aided </a:t>
            </a:r>
            <a:r>
              <a:rPr lang="en-US" sz="2000" dirty="0">
                <a:solidFill>
                  <a:schemeClr val="tx1"/>
                </a:solidFill>
              </a:rPr>
              <a:t>by good clear quality plans</a:t>
            </a:r>
          </a:p>
          <a:p>
            <a:r>
              <a:rPr lang="en-US" sz="2000" dirty="0"/>
              <a:t>Pre-bid questions </a:t>
            </a:r>
          </a:p>
          <a:p>
            <a:pPr lvl="1"/>
            <a:r>
              <a:rPr lang="en-US" sz="2000" dirty="0"/>
              <a:t>Answered</a:t>
            </a:r>
          </a:p>
          <a:p>
            <a:pPr lvl="1"/>
            <a:r>
              <a:rPr lang="en-US" sz="2000" dirty="0" smtClean="0"/>
              <a:t>Answered clearly and </a:t>
            </a:r>
            <a:r>
              <a:rPr lang="en-US" sz="2000" dirty="0" smtClean="0"/>
              <a:t>effectively</a:t>
            </a:r>
          </a:p>
          <a:p>
            <a:r>
              <a:rPr lang="en-US" sz="2000" dirty="0" smtClean="0"/>
              <a:t>Preliminary contractor prepared plans/designs – SWPP, demolition, shoring, falsework</a:t>
            </a:r>
            <a:endParaRPr lang="en-US" sz="2000" dirty="0"/>
          </a:p>
          <a:p>
            <a:pPr lvl="1"/>
            <a:r>
              <a:rPr lang="en-US" sz="2000" dirty="0" smtClean="0"/>
              <a:t>Sometimes </a:t>
            </a:r>
            <a:r>
              <a:rPr lang="en-US" sz="2000" dirty="0"/>
              <a:t>get outside help for these (consultants)</a:t>
            </a:r>
          </a:p>
          <a:p>
            <a:pPr marL="342900" lvl="1" indent="0">
              <a:buNone/>
            </a:pPr>
            <a:endParaRPr lang="en-US" sz="2000" dirty="0"/>
          </a:p>
          <a:p>
            <a:pPr marL="342900" lvl="1" indent="0">
              <a:buNone/>
            </a:pPr>
            <a:endParaRPr lang="en-US" b="1" cap="all" dirty="0" smtClean="0"/>
          </a:p>
        </p:txBody>
      </p:sp>
    </p:spTree>
    <p:extLst>
      <p:ext uri="{BB962C8B-B14F-4D97-AF65-F5344CB8AC3E}">
        <p14:creationId xmlns:p14="http://schemas.microsoft.com/office/powerpoint/2010/main" val="33944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DE6E37-D3E4-4D93-A06B-7DA9FFB8E427}" vid="{A25905F3-47F2-4FE4-9A79-E313A5115A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B3F82C0E416344BB52A49E32F55FC1" ma:contentTypeVersion="0" ma:contentTypeDescription="Create a new document." ma:contentTypeScope="" ma:versionID="8ddb508e366312baaea4f709994329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7b4a4f76bea50102067bc7ec8c6d4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098244-A369-40ED-BF7B-72F05CE84EA3}"/>
</file>

<file path=customXml/itemProps2.xml><?xml version="1.0" encoding="utf-8"?>
<ds:datastoreItem xmlns:ds="http://schemas.openxmlformats.org/officeDocument/2006/customXml" ds:itemID="{62AFC96C-57F0-44CF-BD2C-870B70858ED6}"/>
</file>

<file path=customXml/itemProps3.xml><?xml version="1.0" encoding="utf-8"?>
<ds:datastoreItem xmlns:ds="http://schemas.openxmlformats.org/officeDocument/2006/customXml" ds:itemID="{0791FE94-0599-4235-A2C8-6B4A4B50346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</TotalTime>
  <Words>769</Words>
  <Application>Microsoft Office PowerPoint</Application>
  <PresentationFormat>On-screen Show (4:3)</PresentationFormat>
  <Paragraphs>129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Conaway Conference March 15-16, 2016</vt:lpstr>
      <vt:lpstr>Two perspectives:  Larger and smaller contractor</vt:lpstr>
      <vt:lpstr>About us</vt:lpstr>
      <vt:lpstr>About us</vt:lpstr>
      <vt:lpstr>How DOES A CONTRACTOR FIND A PROJECT? </vt:lpstr>
      <vt:lpstr>bid or no bid?</vt:lpstr>
      <vt:lpstr>Let’s Bid! – things that affect price</vt:lpstr>
      <vt:lpstr>Let’s Bid! – things that affect price</vt:lpstr>
      <vt:lpstr>Let’s Bid! – preparing the estimate</vt:lpstr>
      <vt:lpstr>Let’s Bid! – preparing the estimate</vt:lpstr>
      <vt:lpstr>PowerPoint Presentation</vt:lpstr>
      <vt:lpstr>Let’s Bid! – preparing the estimate</vt:lpstr>
      <vt:lpstr>Low bid, now what?</vt:lpstr>
      <vt:lpstr>Building the bridge</vt:lpstr>
      <vt:lpstr>Improving the process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 for Bridge Construction &amp; Design Central Ohio Chapter</dc:title>
  <dc:creator>Brad Nadolson</dc:creator>
  <cp:lastModifiedBy>Brad Nadolson</cp:lastModifiedBy>
  <cp:revision>63</cp:revision>
  <cp:lastPrinted>2016-01-27T19:41:33Z</cp:lastPrinted>
  <dcterms:created xsi:type="dcterms:W3CDTF">2015-04-22T17:49:38Z</dcterms:created>
  <dcterms:modified xsi:type="dcterms:W3CDTF">2016-03-02T21:48:26Z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0x01010031B3F82C0E416344BB52A49E32F55FC1</vt:lpwstr>
  </property>
</Properties>
</file>